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Light" charset="1" panose="02000000000000000000"/>
      <p:regular r:id="rId10"/>
    </p:embeddedFont>
    <p:embeddedFont>
      <p:font typeface="Poppins Light Bold" charset="1" panose="02000000000000000000"/>
      <p:regular r:id="rId11"/>
    </p:embeddedFont>
    <p:embeddedFont>
      <p:font typeface="Poppins Medium" charset="1" panose="02000000000000000000"/>
      <p:regular r:id="rId12"/>
    </p:embeddedFont>
    <p:embeddedFont>
      <p:font typeface="Poppins Medium Bold" charset="1" panose="020000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26" Target="slides/slide13.xml" Type="http://schemas.openxmlformats.org/officeDocument/2006/relationships/slide"/><Relationship Id="rId27" Target="slides/slide14.xml" Type="http://schemas.openxmlformats.org/officeDocument/2006/relationships/slide"/><Relationship Id="rId28" Target="slides/slide15.xml" Type="http://schemas.openxmlformats.org/officeDocument/2006/relationships/slide"/><Relationship Id="rId29" Target="slides/slide16.xml" Type="http://schemas.openxmlformats.org/officeDocument/2006/relationships/slide"/><Relationship Id="rId3" Target="viewProps.xml" Type="http://schemas.openxmlformats.org/officeDocument/2006/relationships/viewProps"/><Relationship Id="rId30" Target="slides/slide17.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svg>
</file>

<file path=ppt/media/image7.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305511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sp>
        <p:nvSpPr>
          <p:cNvPr name="TextBox 3" id="3"/>
          <p:cNvSpPr txBox="true"/>
          <p:nvPr/>
        </p:nvSpPr>
        <p:spPr>
          <a:xfrm rot="0">
            <a:off x="1028700" y="1095375"/>
            <a:ext cx="11330431" cy="3171825"/>
          </a:xfrm>
          <a:prstGeom prst="rect">
            <a:avLst/>
          </a:prstGeom>
        </p:spPr>
        <p:txBody>
          <a:bodyPr anchor="t" rtlCol="false" tIns="0" lIns="0" bIns="0" rIns="0">
            <a:spAutoFit/>
          </a:bodyPr>
          <a:lstStyle/>
          <a:p>
            <a:pPr algn="ctr">
              <a:lnSpc>
                <a:spcPts val="8250"/>
              </a:lnSpc>
            </a:pPr>
            <a:r>
              <a:rPr lang="en-US" sz="7500">
                <a:solidFill>
                  <a:srgbClr val="FFFFFF"/>
                </a:solidFill>
                <a:latin typeface="Poppins Medium Bold"/>
              </a:rPr>
              <a:t>Semana 11: Desarrollo de sistemas expertos basados en reglas</a:t>
            </a:r>
          </a:p>
        </p:txBody>
      </p:sp>
      <p:sp>
        <p:nvSpPr>
          <p:cNvPr name="TextBox 4" id="4"/>
          <p:cNvSpPr txBox="true"/>
          <p:nvPr/>
        </p:nvSpPr>
        <p:spPr>
          <a:xfrm rot="0">
            <a:off x="3106752" y="4794931"/>
            <a:ext cx="7174327" cy="5038427"/>
          </a:xfrm>
          <a:prstGeom prst="rect">
            <a:avLst/>
          </a:prstGeom>
        </p:spPr>
        <p:txBody>
          <a:bodyPr anchor="t" rtlCol="false" tIns="0" lIns="0" bIns="0" rIns="0">
            <a:spAutoFit/>
          </a:bodyPr>
          <a:lstStyle/>
          <a:p>
            <a:pPr algn="ctr">
              <a:lnSpc>
                <a:spcPts val="3600"/>
              </a:lnSpc>
            </a:pPr>
            <a:r>
              <a:rPr lang="en-US" sz="3000">
                <a:solidFill>
                  <a:srgbClr val="FFFFFF"/>
                </a:solidFill>
                <a:latin typeface="Poppins Medium"/>
              </a:rPr>
              <a:t>GRUPO 4 - INTEGRANTES:</a:t>
            </a:r>
          </a:p>
          <a:p>
            <a:pPr algn="ctr">
              <a:lnSpc>
                <a:spcPts val="3600"/>
              </a:lnSpc>
            </a:pPr>
          </a:p>
          <a:p>
            <a:pPr algn="ctr">
              <a:lnSpc>
                <a:spcPts val="3600"/>
              </a:lnSpc>
            </a:pPr>
            <a:r>
              <a:rPr lang="en-US" sz="3000">
                <a:solidFill>
                  <a:srgbClr val="FFFFFF"/>
                </a:solidFill>
                <a:latin typeface="Poppins Medium"/>
              </a:rPr>
              <a:t>CORDOVA SILVA, Guiseppe Jefferson</a:t>
            </a:r>
          </a:p>
          <a:p>
            <a:pPr algn="ctr">
              <a:lnSpc>
                <a:spcPts val="3600"/>
              </a:lnSpc>
            </a:pPr>
            <a:r>
              <a:rPr lang="en-US" sz="3000">
                <a:solidFill>
                  <a:srgbClr val="FFFFFF"/>
                </a:solidFill>
                <a:latin typeface="Poppins Medium"/>
              </a:rPr>
              <a:t>GONZALES ROJAS, Manuel Hernan</a:t>
            </a:r>
          </a:p>
          <a:p>
            <a:pPr algn="ctr">
              <a:lnSpc>
                <a:spcPts val="3600"/>
              </a:lnSpc>
            </a:pPr>
            <a:r>
              <a:rPr lang="en-US" sz="3000">
                <a:solidFill>
                  <a:srgbClr val="FFFFFF"/>
                </a:solidFill>
                <a:latin typeface="Poppins Medium"/>
              </a:rPr>
              <a:t>DE LA CRUZ GUILLEN, Ivan Paolo</a:t>
            </a:r>
          </a:p>
          <a:p>
            <a:pPr algn="ctr">
              <a:lnSpc>
                <a:spcPts val="3600"/>
              </a:lnSpc>
            </a:pPr>
            <a:r>
              <a:rPr lang="en-US" sz="3000">
                <a:solidFill>
                  <a:srgbClr val="FFFFFF"/>
                </a:solidFill>
                <a:latin typeface="Poppins Medium"/>
              </a:rPr>
              <a:t>PEREZ GRADOS, Jose Luis</a:t>
            </a:r>
          </a:p>
          <a:p>
            <a:pPr algn="ctr">
              <a:lnSpc>
                <a:spcPts val="3600"/>
              </a:lnSpc>
            </a:pPr>
            <a:r>
              <a:rPr lang="en-US" sz="3000">
                <a:solidFill>
                  <a:srgbClr val="FFFFFF"/>
                </a:solidFill>
                <a:latin typeface="Poppins Medium"/>
              </a:rPr>
              <a:t>RAFAEL JAVIER, Hector Imanol</a:t>
            </a:r>
          </a:p>
          <a:p>
            <a:pPr algn="ctr">
              <a:lnSpc>
                <a:spcPts val="3600"/>
              </a:lnSpc>
            </a:pPr>
            <a:r>
              <a:rPr lang="en-US" sz="3000">
                <a:solidFill>
                  <a:srgbClr val="FFFFFF"/>
                </a:solidFill>
                <a:latin typeface="Poppins Medium"/>
              </a:rPr>
              <a:t>ROJAS HURTADO, Karen Antonia</a:t>
            </a:r>
          </a:p>
          <a:p>
            <a:pPr algn="ctr">
              <a:lnSpc>
                <a:spcPts val="3600"/>
              </a:lnSpc>
            </a:pPr>
            <a:r>
              <a:rPr lang="en-US" sz="3000">
                <a:solidFill>
                  <a:srgbClr val="FFFFFF"/>
                </a:solidFill>
                <a:latin typeface="Poppins Medium"/>
              </a:rPr>
              <a:t>TORRES ESPINOZA, Alejandro Paul</a:t>
            </a:r>
          </a:p>
          <a:p>
            <a:pPr algn="ctr">
              <a:lnSpc>
                <a:spcPts val="3600"/>
              </a:lnSpc>
            </a:pPr>
            <a:r>
              <a:rPr lang="en-US" sz="3000">
                <a:solidFill>
                  <a:srgbClr val="FFFFFF"/>
                </a:solidFill>
                <a:latin typeface="Poppins Medium"/>
              </a:rPr>
              <a:t>VILCHEZ GIRALDO, Jamie Edinso</a:t>
            </a:r>
          </a:p>
          <a:p>
            <a:pPr algn="ctr">
              <a:lnSpc>
                <a:spcPts val="3600"/>
              </a:lnSpc>
              <a:spcBef>
                <a:spcPct val="0"/>
              </a:spcBef>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57561" y="5908048"/>
            <a:ext cx="5172523" cy="3956980"/>
          </a:xfrm>
          <a:custGeom>
            <a:avLst/>
            <a:gdLst/>
            <a:ahLst/>
            <a:cxnLst/>
            <a:rect r="r" b="b" t="t" l="l"/>
            <a:pathLst>
              <a:path h="3956980" w="5172523">
                <a:moveTo>
                  <a:pt x="0" y="0"/>
                </a:moveTo>
                <a:lnTo>
                  <a:pt x="5172522" y="0"/>
                </a:lnTo>
                <a:lnTo>
                  <a:pt x="5172522" y="3956979"/>
                </a:lnTo>
                <a:lnTo>
                  <a:pt x="0" y="3956979"/>
                </a:lnTo>
                <a:lnTo>
                  <a:pt x="0" y="0"/>
                </a:lnTo>
                <a:close/>
              </a:path>
            </a:pathLst>
          </a:custGeom>
          <a:blipFill>
            <a:blip r:embed="rId2"/>
            <a:stretch>
              <a:fillRect l="0" t="0" r="0" b="0"/>
            </a:stretch>
          </a:blipFill>
        </p:spPr>
      </p:sp>
      <p:sp>
        <p:nvSpPr>
          <p:cNvPr name="TextBox 3" id="3"/>
          <p:cNvSpPr txBox="true"/>
          <p:nvPr/>
        </p:nvSpPr>
        <p:spPr>
          <a:xfrm rot="0">
            <a:off x="1983173" y="3305283"/>
            <a:ext cx="14321653" cy="3666908"/>
          </a:xfrm>
          <a:prstGeom prst="rect">
            <a:avLst/>
          </a:prstGeom>
        </p:spPr>
        <p:txBody>
          <a:bodyPr anchor="t" rtlCol="false" tIns="0" lIns="0" bIns="0" rIns="0">
            <a:spAutoFit/>
          </a:bodyPr>
          <a:lstStyle/>
          <a:p>
            <a:pPr algn="ctr">
              <a:lnSpc>
                <a:spcPts val="14400"/>
              </a:lnSpc>
            </a:pPr>
            <a:r>
              <a:rPr lang="en-US" sz="12000">
                <a:solidFill>
                  <a:srgbClr val="FFFFFF"/>
                </a:solidFill>
                <a:latin typeface="Poppins Medium Bold"/>
              </a:rPr>
              <a:t>MÉTODOS DE ENCADENAMIENTO</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3307861" y="1489369"/>
            <a:ext cx="11672279" cy="904875"/>
          </a:xfrm>
          <a:prstGeom prst="rect">
            <a:avLst/>
          </a:prstGeom>
        </p:spPr>
        <p:txBody>
          <a:bodyPr anchor="t" rtlCol="false" tIns="0" lIns="0" bIns="0" rIns="0">
            <a:spAutoFit/>
          </a:bodyPr>
          <a:lstStyle/>
          <a:p>
            <a:pPr>
              <a:lnSpc>
                <a:spcPts val="7170"/>
              </a:lnSpc>
            </a:pPr>
            <a:r>
              <a:rPr lang="en-US" sz="5975">
                <a:solidFill>
                  <a:srgbClr val="FFFFFF"/>
                </a:solidFill>
                <a:latin typeface="Poppins Medium Bold"/>
              </a:rPr>
              <a:t>Métodos de encadenamiento</a:t>
            </a:r>
          </a:p>
        </p:txBody>
      </p:sp>
      <p:grpSp>
        <p:nvGrpSpPr>
          <p:cNvPr name="Group 3" id="3"/>
          <p:cNvGrpSpPr/>
          <p:nvPr/>
        </p:nvGrpSpPr>
        <p:grpSpPr>
          <a:xfrm rot="0">
            <a:off x="1291768" y="3670093"/>
            <a:ext cx="4326308" cy="4088648"/>
            <a:chOff x="0" y="0"/>
            <a:chExt cx="5768411" cy="5451531"/>
          </a:xfrm>
        </p:grpSpPr>
        <p:sp>
          <p:nvSpPr>
            <p:cNvPr name="TextBox 4" id="4"/>
            <p:cNvSpPr txBox="true"/>
            <p:nvPr/>
          </p:nvSpPr>
          <p:spPr>
            <a:xfrm rot="0">
              <a:off x="0" y="-9525"/>
              <a:ext cx="5768411" cy="1228653"/>
            </a:xfrm>
            <a:prstGeom prst="rect">
              <a:avLst/>
            </a:prstGeom>
          </p:spPr>
          <p:txBody>
            <a:bodyPr anchor="t" rtlCol="false" tIns="0" lIns="0" bIns="0" rIns="0">
              <a:spAutoFit/>
            </a:bodyPr>
            <a:lstStyle/>
            <a:p>
              <a:pPr>
                <a:lnSpc>
                  <a:spcPts val="3600"/>
                </a:lnSpc>
              </a:pPr>
              <a:r>
                <a:rPr lang="en-US" sz="3000">
                  <a:solidFill>
                    <a:srgbClr val="FFFFFF"/>
                  </a:solidFill>
                  <a:latin typeface="Poppins Medium"/>
                </a:rPr>
                <a:t>ENCADENAMIENTO REGRESIVO</a:t>
              </a:r>
            </a:p>
          </p:txBody>
        </p:sp>
        <p:sp>
          <p:nvSpPr>
            <p:cNvPr name="TextBox 5" id="5"/>
            <p:cNvSpPr txBox="true"/>
            <p:nvPr/>
          </p:nvSpPr>
          <p:spPr>
            <a:xfrm rot="0">
              <a:off x="0" y="2129079"/>
              <a:ext cx="5768411" cy="3087360"/>
            </a:xfrm>
            <a:prstGeom prst="rect">
              <a:avLst/>
            </a:prstGeom>
          </p:spPr>
          <p:txBody>
            <a:bodyPr anchor="t" rtlCol="false" tIns="0" lIns="0" bIns="0" rIns="0">
              <a:spAutoFit/>
            </a:bodyPr>
            <a:lstStyle/>
            <a:p>
              <a:pPr>
                <a:lnSpc>
                  <a:spcPts val="3079"/>
                </a:lnSpc>
              </a:pPr>
              <a:r>
                <a:rPr lang="en-US" sz="2199">
                  <a:solidFill>
                    <a:srgbClr val="FFFFFF"/>
                  </a:solidFill>
                  <a:latin typeface="Poppins Light"/>
                </a:rPr>
                <a:t>Inicia con un objetivo y luego se realiza una búsqueda hacia atrás en las reglas del sistema experto para encontrar las condiciones iniciales que nos permitan alcanzar ese objetivo.</a:t>
              </a:r>
            </a:p>
          </p:txBody>
        </p:sp>
        <p:sp>
          <p:nvSpPr>
            <p:cNvPr name="AutoShape 6" id="6"/>
            <p:cNvSpPr/>
            <p:nvPr/>
          </p:nvSpPr>
          <p:spPr>
            <a:xfrm>
              <a:off x="0" y="1695976"/>
              <a:ext cx="5768411" cy="0"/>
            </a:xfrm>
            <a:prstGeom prst="line">
              <a:avLst/>
            </a:prstGeom>
            <a:ln cap="rnd" w="25400">
              <a:solidFill>
                <a:srgbClr val="10B5BF"/>
              </a:solidFill>
              <a:prstDash val="solid"/>
              <a:headEnd type="none" len="sm" w="sm"/>
              <a:tailEnd type="none" len="sm" w="sm"/>
            </a:ln>
          </p:spPr>
        </p:sp>
      </p:grpSp>
      <p:grpSp>
        <p:nvGrpSpPr>
          <p:cNvPr name="Group 7" id="7"/>
          <p:cNvGrpSpPr/>
          <p:nvPr/>
        </p:nvGrpSpPr>
        <p:grpSpPr>
          <a:xfrm rot="0">
            <a:off x="6980846" y="3670093"/>
            <a:ext cx="4326308" cy="3534559"/>
            <a:chOff x="0" y="0"/>
            <a:chExt cx="5768411" cy="4712745"/>
          </a:xfrm>
        </p:grpSpPr>
        <p:sp>
          <p:nvSpPr>
            <p:cNvPr name="TextBox 8" id="8"/>
            <p:cNvSpPr txBox="true"/>
            <p:nvPr/>
          </p:nvSpPr>
          <p:spPr>
            <a:xfrm rot="0">
              <a:off x="0" y="-9525"/>
              <a:ext cx="5768411" cy="1228653"/>
            </a:xfrm>
            <a:prstGeom prst="rect">
              <a:avLst/>
            </a:prstGeom>
          </p:spPr>
          <p:txBody>
            <a:bodyPr anchor="t" rtlCol="false" tIns="0" lIns="0" bIns="0" rIns="0">
              <a:spAutoFit/>
            </a:bodyPr>
            <a:lstStyle/>
            <a:p>
              <a:pPr>
                <a:lnSpc>
                  <a:spcPts val="3600"/>
                </a:lnSpc>
              </a:pPr>
              <a:r>
                <a:rPr lang="en-US" sz="3000">
                  <a:solidFill>
                    <a:srgbClr val="FFFFFF"/>
                  </a:solidFill>
                  <a:latin typeface="Poppins Medium"/>
                </a:rPr>
                <a:t>ENCADENAMIENTO PROGRESIVO</a:t>
              </a:r>
            </a:p>
          </p:txBody>
        </p:sp>
        <p:sp>
          <p:nvSpPr>
            <p:cNvPr name="TextBox 9" id="9"/>
            <p:cNvSpPr txBox="true"/>
            <p:nvPr/>
          </p:nvSpPr>
          <p:spPr>
            <a:xfrm rot="0">
              <a:off x="0" y="2129079"/>
              <a:ext cx="5768411" cy="2566733"/>
            </a:xfrm>
            <a:prstGeom prst="rect">
              <a:avLst/>
            </a:prstGeom>
          </p:spPr>
          <p:txBody>
            <a:bodyPr anchor="t" rtlCol="false" tIns="0" lIns="0" bIns="0" rIns="0">
              <a:spAutoFit/>
            </a:bodyPr>
            <a:lstStyle/>
            <a:p>
              <a:pPr>
                <a:lnSpc>
                  <a:spcPts val="3079"/>
                </a:lnSpc>
              </a:pPr>
              <a:r>
                <a:rPr lang="en-US" sz="2199">
                  <a:solidFill>
                    <a:srgbClr val="FFFFFF"/>
                  </a:solidFill>
                  <a:latin typeface="Poppins Light"/>
                </a:rPr>
                <a:t>Comienza con las condiciones iniciales o hechos disponibles y avanzamos progresivamente aplicando las reglas para inferir nuevos hechos.</a:t>
              </a:r>
            </a:p>
          </p:txBody>
        </p:sp>
        <p:sp>
          <p:nvSpPr>
            <p:cNvPr name="AutoShape 10" id="10"/>
            <p:cNvSpPr/>
            <p:nvPr/>
          </p:nvSpPr>
          <p:spPr>
            <a:xfrm>
              <a:off x="0" y="1695976"/>
              <a:ext cx="5768411" cy="0"/>
            </a:xfrm>
            <a:prstGeom prst="line">
              <a:avLst/>
            </a:prstGeom>
            <a:ln cap="rnd" w="25400">
              <a:solidFill>
                <a:srgbClr val="10B5BF"/>
              </a:solidFill>
              <a:prstDash val="solid"/>
              <a:headEnd type="none" len="sm" w="sm"/>
              <a:tailEnd type="none" len="sm" w="sm"/>
            </a:ln>
          </p:spPr>
        </p:sp>
      </p:grpSp>
      <p:grpSp>
        <p:nvGrpSpPr>
          <p:cNvPr name="Group 11" id="11"/>
          <p:cNvGrpSpPr/>
          <p:nvPr/>
        </p:nvGrpSpPr>
        <p:grpSpPr>
          <a:xfrm rot="0">
            <a:off x="12669924" y="3670093"/>
            <a:ext cx="4326308" cy="3570808"/>
            <a:chOff x="0" y="0"/>
            <a:chExt cx="5768411" cy="4761077"/>
          </a:xfrm>
        </p:grpSpPr>
        <p:sp>
          <p:nvSpPr>
            <p:cNvPr name="TextBox 12" id="12"/>
            <p:cNvSpPr txBox="true"/>
            <p:nvPr/>
          </p:nvSpPr>
          <p:spPr>
            <a:xfrm rot="0">
              <a:off x="0" y="9525"/>
              <a:ext cx="5768411" cy="625475"/>
            </a:xfrm>
            <a:prstGeom prst="rect">
              <a:avLst/>
            </a:prstGeom>
          </p:spPr>
          <p:txBody>
            <a:bodyPr anchor="t" rtlCol="false" tIns="0" lIns="0" bIns="0" rIns="0">
              <a:spAutoFit/>
            </a:bodyPr>
            <a:lstStyle/>
            <a:p>
              <a:pPr>
                <a:lnSpc>
                  <a:spcPts val="3779"/>
                </a:lnSpc>
              </a:pPr>
              <a:r>
                <a:rPr lang="en-US" sz="3150">
                  <a:solidFill>
                    <a:srgbClr val="FFFFFF"/>
                  </a:solidFill>
                  <a:latin typeface="Poppins Medium"/>
                </a:rPr>
                <a:t>REVERSABILIDAD</a:t>
              </a:r>
            </a:p>
          </p:txBody>
        </p:sp>
        <p:sp>
          <p:nvSpPr>
            <p:cNvPr name="TextBox 13" id="13"/>
            <p:cNvSpPr txBox="true"/>
            <p:nvPr/>
          </p:nvSpPr>
          <p:spPr>
            <a:xfrm rot="0">
              <a:off x="0" y="2123507"/>
              <a:ext cx="5768411" cy="2566733"/>
            </a:xfrm>
            <a:prstGeom prst="rect">
              <a:avLst/>
            </a:prstGeom>
          </p:spPr>
          <p:txBody>
            <a:bodyPr anchor="t" rtlCol="false" tIns="0" lIns="0" bIns="0" rIns="0">
              <a:spAutoFit/>
            </a:bodyPr>
            <a:lstStyle/>
            <a:p>
              <a:pPr>
                <a:lnSpc>
                  <a:spcPts val="3079"/>
                </a:lnSpc>
              </a:pPr>
              <a:r>
                <a:rPr lang="en-US" sz="2199">
                  <a:solidFill>
                    <a:srgbClr val="FFFFFF"/>
                  </a:solidFill>
                  <a:latin typeface="Poppins Light"/>
                </a:rPr>
                <a:t>Es la capacidad de un sistema experto para deshacer o retroceder pasos en su razonamiento para explorar diferentes opciones.</a:t>
              </a:r>
            </a:p>
          </p:txBody>
        </p:sp>
        <p:sp>
          <p:nvSpPr>
            <p:cNvPr name="AutoShape 14" id="14"/>
            <p:cNvSpPr/>
            <p:nvPr/>
          </p:nvSpPr>
          <p:spPr>
            <a:xfrm>
              <a:off x="0" y="1690404"/>
              <a:ext cx="5768411" cy="0"/>
            </a:xfrm>
            <a:prstGeom prst="line">
              <a:avLst/>
            </a:prstGeom>
            <a:ln cap="rnd" w="25400">
              <a:solidFill>
                <a:srgbClr val="10B5BF"/>
              </a:solidFill>
              <a:prstDash val="solid"/>
              <a:headEnd type="none" len="sm" w="sm"/>
              <a:tailEnd type="none" len="sm" w="sm"/>
            </a:ln>
          </p:spPr>
        </p:sp>
      </p:grpSp>
      <p:sp>
        <p:nvSpPr>
          <p:cNvPr name="Freeform 15" id="15"/>
          <p:cNvSpPr/>
          <p:nvPr/>
        </p:nvSpPr>
        <p:spPr>
          <a:xfrm flipH="false" flipV="false" rot="0">
            <a:off x="6557739" y="8013247"/>
            <a:ext cx="5172523" cy="3956980"/>
          </a:xfrm>
          <a:custGeom>
            <a:avLst/>
            <a:gdLst/>
            <a:ahLst/>
            <a:cxnLst/>
            <a:rect r="r" b="b" t="t" l="l"/>
            <a:pathLst>
              <a:path h="3956980" w="5172523">
                <a:moveTo>
                  <a:pt x="0" y="0"/>
                </a:moveTo>
                <a:lnTo>
                  <a:pt x="5172522" y="0"/>
                </a:lnTo>
                <a:lnTo>
                  <a:pt x="5172522" y="3956980"/>
                </a:lnTo>
                <a:lnTo>
                  <a:pt x="0" y="3956980"/>
                </a:lnTo>
                <a:lnTo>
                  <a:pt x="0" y="0"/>
                </a:lnTo>
                <a:close/>
              </a:path>
            </a:pathLst>
          </a:custGeom>
          <a:blipFill>
            <a:blip r:embed="rId2"/>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1476375"/>
            <a:ext cx="11646135" cy="7324725"/>
          </a:xfrm>
          <a:prstGeom prst="rect">
            <a:avLst/>
          </a:prstGeom>
        </p:spPr>
        <p:txBody>
          <a:bodyPr anchor="t" rtlCol="false" tIns="0" lIns="0" bIns="0" rIns="0">
            <a:spAutoFit/>
          </a:bodyPr>
          <a:lstStyle/>
          <a:p>
            <a:pPr algn="ctr">
              <a:lnSpc>
                <a:spcPts val="14400"/>
              </a:lnSpc>
            </a:pPr>
            <a:r>
              <a:rPr lang="en-US" sz="12000">
                <a:solidFill>
                  <a:srgbClr val="FFFFFF"/>
                </a:solidFill>
                <a:latin typeface="Poppins Medium Bold"/>
              </a:rPr>
              <a:t>Técnicas de equiparación y el algoritmo RETE</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4831189" y="121531"/>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1028700" y="495300"/>
            <a:ext cx="13802489" cy="9060362"/>
            <a:chOff x="0" y="0"/>
            <a:chExt cx="18403319" cy="12080483"/>
          </a:xfrm>
        </p:grpSpPr>
        <p:sp>
          <p:nvSpPr>
            <p:cNvPr name="TextBox 4" id="4"/>
            <p:cNvSpPr txBox="true"/>
            <p:nvPr/>
          </p:nvSpPr>
          <p:spPr>
            <a:xfrm rot="0">
              <a:off x="0" y="50800"/>
              <a:ext cx="18403319" cy="3556000"/>
            </a:xfrm>
            <a:prstGeom prst="rect">
              <a:avLst/>
            </a:prstGeom>
          </p:spPr>
          <p:txBody>
            <a:bodyPr anchor="t" rtlCol="false" tIns="0" lIns="0" bIns="0" rIns="0">
              <a:spAutoFit/>
            </a:bodyPr>
            <a:lstStyle/>
            <a:p>
              <a:pPr>
                <a:lnSpc>
                  <a:spcPts val="10530"/>
                </a:lnSpc>
              </a:pPr>
              <a:r>
                <a:rPr lang="en-US" sz="8775">
                  <a:solidFill>
                    <a:srgbClr val="FFFFFF"/>
                  </a:solidFill>
                  <a:latin typeface="Poppins Medium Bold"/>
                </a:rPr>
                <a:t>Técnicas de equiparación</a:t>
              </a:r>
            </a:p>
          </p:txBody>
        </p:sp>
        <p:sp>
          <p:nvSpPr>
            <p:cNvPr name="TextBox 5" id="5"/>
            <p:cNvSpPr txBox="true"/>
            <p:nvPr/>
          </p:nvSpPr>
          <p:spPr>
            <a:xfrm rot="0">
              <a:off x="0" y="4280919"/>
              <a:ext cx="18403319" cy="7788275"/>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FFFFFF"/>
                  </a:solidFill>
                  <a:latin typeface="Poppins Light"/>
                </a:rPr>
                <a:t>Las técnicas de equiparación se utilizan en sistemas expertos y motores de inferencia para comparar datos o hechos con reglas previamente definidas.</a:t>
              </a:r>
            </a:p>
            <a:p>
              <a:pPr marL="647700" indent="-323850" lvl="1">
                <a:lnSpc>
                  <a:spcPts val="4200"/>
                </a:lnSpc>
                <a:buFont typeface="Arial"/>
                <a:buChar char="•"/>
              </a:pPr>
              <a:r>
                <a:rPr lang="en-US" sz="3000">
                  <a:solidFill>
                    <a:srgbClr val="FFFFFF"/>
                  </a:solidFill>
                  <a:latin typeface="Poppins Light"/>
                </a:rPr>
                <a:t>Estas técnicas permiten determinar si una regla o conjunto de reglas es aplicable a una situación dada.</a:t>
              </a:r>
            </a:p>
            <a:p>
              <a:pPr marL="647700" indent="-323850" lvl="1">
                <a:lnSpc>
                  <a:spcPts val="4200"/>
                </a:lnSpc>
                <a:buFont typeface="Arial"/>
                <a:buChar char="•"/>
              </a:pPr>
              <a:r>
                <a:rPr lang="en-US" sz="3000">
                  <a:solidFill>
                    <a:srgbClr val="FFFFFF"/>
                  </a:solidFill>
                  <a:latin typeface="Poppins Light"/>
                </a:rPr>
                <a:t>La equiparación generalmente implica la coincidencia de condiciones en las reglas con datos disponibles en el sistema.</a:t>
              </a:r>
            </a:p>
            <a:p>
              <a:pPr marL="647700" indent="-323850" lvl="1">
                <a:lnSpc>
                  <a:spcPts val="4200"/>
                </a:lnSpc>
                <a:buFont typeface="Arial"/>
                <a:buChar char="•"/>
              </a:pPr>
              <a:r>
                <a:rPr lang="en-US" sz="3000">
                  <a:solidFill>
                    <a:srgbClr val="FFFFFF"/>
                  </a:solidFill>
                  <a:latin typeface="Poppins Light"/>
                </a:rPr>
                <a:t>Pueden utilizarse diversos métodos de equiparación, como la equiparación de patrones, que implica la comparación de estructuras de datos, o la equiparación de datos, que involucra la comparación de valores específicos.</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4831189" y="121531"/>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1028700" y="1428750"/>
            <a:ext cx="15913864" cy="8260262"/>
            <a:chOff x="0" y="0"/>
            <a:chExt cx="21218486" cy="11013683"/>
          </a:xfrm>
        </p:grpSpPr>
        <p:sp>
          <p:nvSpPr>
            <p:cNvPr name="TextBox 4" id="4"/>
            <p:cNvSpPr txBox="true"/>
            <p:nvPr/>
          </p:nvSpPr>
          <p:spPr>
            <a:xfrm rot="0">
              <a:off x="0" y="50800"/>
              <a:ext cx="21218486" cy="1778000"/>
            </a:xfrm>
            <a:prstGeom prst="rect">
              <a:avLst/>
            </a:prstGeom>
          </p:spPr>
          <p:txBody>
            <a:bodyPr anchor="t" rtlCol="false" tIns="0" lIns="0" bIns="0" rIns="0">
              <a:spAutoFit/>
            </a:bodyPr>
            <a:lstStyle/>
            <a:p>
              <a:pPr>
                <a:lnSpc>
                  <a:spcPts val="10530"/>
                </a:lnSpc>
              </a:pPr>
              <a:r>
                <a:rPr lang="en-US" sz="8775">
                  <a:solidFill>
                    <a:srgbClr val="FFFFFF"/>
                  </a:solidFill>
                  <a:latin typeface="Poppins Medium Bold"/>
                </a:rPr>
                <a:t>Algoritmo RETE</a:t>
              </a:r>
            </a:p>
          </p:txBody>
        </p:sp>
        <p:sp>
          <p:nvSpPr>
            <p:cNvPr name="TextBox 5" id="5"/>
            <p:cNvSpPr txBox="true"/>
            <p:nvPr/>
          </p:nvSpPr>
          <p:spPr>
            <a:xfrm rot="0">
              <a:off x="0" y="2502919"/>
              <a:ext cx="21218486" cy="8499475"/>
            </a:xfrm>
            <a:prstGeom prst="rect">
              <a:avLst/>
            </a:prstGeom>
          </p:spPr>
          <p:txBody>
            <a:bodyPr anchor="t" rtlCol="false" tIns="0" lIns="0" bIns="0" rIns="0">
              <a:spAutoFit/>
            </a:bodyPr>
            <a:lstStyle/>
            <a:p>
              <a:pPr marL="647700" indent="-323850" lvl="1">
                <a:lnSpc>
                  <a:spcPts val="4200"/>
                </a:lnSpc>
                <a:buFont typeface="Arial"/>
                <a:buChar char="•"/>
              </a:pPr>
              <a:r>
                <a:rPr lang="en-US" sz="3000">
                  <a:solidFill>
                    <a:srgbClr val="FFFFFF"/>
                  </a:solidFill>
                  <a:latin typeface="Poppins Light"/>
                </a:rPr>
                <a:t>El algoritmo RETE es un algoritmo específico utilizado para mejorar el rendimiento en sistemas de producción, que son una forma de representar conocimiento en forma de reglas condicionales (si-entonces).</a:t>
              </a:r>
            </a:p>
            <a:p>
              <a:pPr marL="647700" indent="-323850" lvl="1">
                <a:lnSpc>
                  <a:spcPts val="4200"/>
                </a:lnSpc>
                <a:buFont typeface="Arial"/>
                <a:buChar char="•"/>
              </a:pPr>
              <a:r>
                <a:rPr lang="en-US" sz="3000">
                  <a:solidFill>
                    <a:srgbClr val="FFFFFF"/>
                  </a:solidFill>
                  <a:latin typeface="Poppins Light"/>
                </a:rPr>
                <a:t>Fue desarrollado por Charles Forgy en la década de 1970 y es ampliamente utilizado en sistemas de inteligencia artificial y sistemas expertos.</a:t>
              </a:r>
            </a:p>
            <a:p>
              <a:pPr marL="647700" indent="-323850" lvl="1">
                <a:lnSpc>
                  <a:spcPts val="4200"/>
                </a:lnSpc>
                <a:buFont typeface="Arial"/>
                <a:buChar char="•"/>
              </a:pPr>
              <a:r>
                <a:rPr lang="en-US" sz="3000">
                  <a:solidFill>
                    <a:srgbClr val="FFFFFF"/>
                  </a:solidFill>
                  <a:latin typeface="Poppins Light"/>
                </a:rPr>
                <a:t>El algoritmo RETE es especialmente eficiente para la ejecución de reglas en sistemas de producción y reduce la necesidad de volver a evaluar las mismas condiciones en reglas diferentes.</a:t>
              </a:r>
            </a:p>
            <a:p>
              <a:pPr marL="647700" indent="-323850" lvl="1">
                <a:lnSpc>
                  <a:spcPts val="4200"/>
                </a:lnSpc>
                <a:buFont typeface="Arial"/>
                <a:buChar char="•"/>
              </a:pPr>
              <a:r>
                <a:rPr lang="en-US" sz="3000">
                  <a:solidFill>
                    <a:srgbClr val="FFFFFF"/>
                  </a:solidFill>
                  <a:latin typeface="Poppins Light"/>
                </a:rPr>
                <a:t>Funciona creando una red de nodos que representan las condiciones en las reglas y las relaciones entre ellas, lo que permite una rápida búsqueda y ejecución de reglas cuando se produce un cambio en los datos o hechos del sistema.</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2390937"/>
            <a:ext cx="11646135" cy="5495600"/>
          </a:xfrm>
          <a:prstGeom prst="rect">
            <a:avLst/>
          </a:prstGeom>
        </p:spPr>
        <p:txBody>
          <a:bodyPr anchor="t" rtlCol="false" tIns="0" lIns="0" bIns="0" rIns="0">
            <a:spAutoFit/>
          </a:bodyPr>
          <a:lstStyle/>
          <a:p>
            <a:pPr algn="ctr">
              <a:lnSpc>
                <a:spcPts val="14400"/>
              </a:lnSpc>
            </a:pPr>
            <a:r>
              <a:rPr lang="en-US" sz="12000">
                <a:solidFill>
                  <a:srgbClr val="FFFFFF"/>
                </a:solidFill>
                <a:latin typeface="Poppins Medium Bold"/>
              </a:rPr>
              <a:t>RESOLUCIÓN DE CONFLICTOS</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602039" y="4257702"/>
            <a:ext cx="6167680" cy="1981038"/>
          </a:xfrm>
          <a:prstGeom prst="rect">
            <a:avLst/>
          </a:prstGeom>
        </p:spPr>
        <p:txBody>
          <a:bodyPr anchor="t" rtlCol="false" tIns="0" lIns="0" bIns="0" rIns="0">
            <a:spAutoFit/>
          </a:bodyPr>
          <a:lstStyle/>
          <a:p>
            <a:pPr algn="ctr">
              <a:lnSpc>
                <a:spcPts val="7800"/>
              </a:lnSpc>
            </a:pPr>
            <a:r>
              <a:rPr lang="en-US" sz="6500">
                <a:solidFill>
                  <a:srgbClr val="FFFFFF"/>
                </a:solidFill>
                <a:latin typeface="Poppins Medium Bold"/>
              </a:rPr>
              <a:t>Resolución de conflictos</a:t>
            </a:r>
          </a:p>
        </p:txBody>
      </p:sp>
      <p:grpSp>
        <p:nvGrpSpPr>
          <p:cNvPr name="Group 3" id="3"/>
          <p:cNvGrpSpPr/>
          <p:nvPr/>
        </p:nvGrpSpPr>
        <p:grpSpPr>
          <a:xfrm rot="0">
            <a:off x="10839944" y="1546971"/>
            <a:ext cx="6302836" cy="1499362"/>
            <a:chOff x="0" y="0"/>
            <a:chExt cx="8403782" cy="1999149"/>
          </a:xfrm>
        </p:grpSpPr>
        <p:sp>
          <p:nvSpPr>
            <p:cNvPr name="TextBox 4" id="4"/>
            <p:cNvSpPr txBox="true"/>
            <p:nvPr/>
          </p:nvSpPr>
          <p:spPr>
            <a:xfrm rot="0">
              <a:off x="0" y="-9525"/>
              <a:ext cx="8403782" cy="619089"/>
            </a:xfrm>
            <a:prstGeom prst="rect">
              <a:avLst/>
            </a:prstGeom>
          </p:spPr>
          <p:txBody>
            <a:bodyPr anchor="t" rtlCol="false" tIns="0" lIns="0" bIns="0" rIns="0">
              <a:spAutoFit/>
            </a:bodyPr>
            <a:lstStyle/>
            <a:p>
              <a:pPr>
                <a:lnSpc>
                  <a:spcPts val="3600"/>
                </a:lnSpc>
              </a:pPr>
              <a:r>
                <a:rPr lang="en-US" sz="3000">
                  <a:solidFill>
                    <a:srgbClr val="FFFFFF"/>
                  </a:solidFill>
                  <a:latin typeface="Poppins Medium"/>
                </a:rPr>
                <a:t>NO DUPLICACIÓN</a:t>
              </a:r>
            </a:p>
          </p:txBody>
        </p:sp>
        <p:sp>
          <p:nvSpPr>
            <p:cNvPr name="TextBox 5" id="5"/>
            <p:cNvSpPr txBox="true"/>
            <p:nvPr/>
          </p:nvSpPr>
          <p:spPr>
            <a:xfrm rot="0">
              <a:off x="0" y="780093"/>
              <a:ext cx="8403782" cy="1004849"/>
            </a:xfrm>
            <a:prstGeom prst="rect">
              <a:avLst/>
            </a:prstGeom>
          </p:spPr>
          <p:txBody>
            <a:bodyPr anchor="t" rtlCol="false" tIns="0" lIns="0" bIns="0" rIns="0">
              <a:spAutoFit/>
            </a:bodyPr>
            <a:lstStyle/>
            <a:p>
              <a:pPr>
                <a:lnSpc>
                  <a:spcPts val="3079"/>
                </a:lnSpc>
              </a:pPr>
              <a:r>
                <a:rPr lang="en-US" sz="2199">
                  <a:solidFill>
                    <a:srgbClr val="FFFFFF"/>
                  </a:solidFill>
                  <a:latin typeface="Poppins Light"/>
                </a:rPr>
                <a:t>No ejecutar la misma regla ni los mismos argumentos dos veces.</a:t>
              </a:r>
            </a:p>
          </p:txBody>
        </p:sp>
      </p:grpSp>
      <p:sp>
        <p:nvSpPr>
          <p:cNvPr name="AutoShape 6" id="6"/>
          <p:cNvSpPr/>
          <p:nvPr/>
        </p:nvSpPr>
        <p:spPr>
          <a:xfrm rot="-5400000">
            <a:off x="5324805" y="5133975"/>
            <a:ext cx="7638389" cy="0"/>
          </a:xfrm>
          <a:prstGeom prst="line">
            <a:avLst/>
          </a:prstGeom>
          <a:ln cap="rnd" w="19050">
            <a:solidFill>
              <a:srgbClr val="10B5BF"/>
            </a:solidFill>
            <a:prstDash val="solid"/>
            <a:headEnd type="none" len="sm" w="sm"/>
            <a:tailEnd type="none" len="sm" w="sm"/>
          </a:ln>
        </p:spPr>
      </p:sp>
      <p:grpSp>
        <p:nvGrpSpPr>
          <p:cNvPr name="Group 7" id="7"/>
          <p:cNvGrpSpPr/>
          <p:nvPr/>
        </p:nvGrpSpPr>
        <p:grpSpPr>
          <a:xfrm rot="0">
            <a:off x="10839944" y="3333411"/>
            <a:ext cx="6302836" cy="1931954"/>
            <a:chOff x="0" y="0"/>
            <a:chExt cx="8403782" cy="2575939"/>
          </a:xfrm>
        </p:grpSpPr>
        <p:sp>
          <p:nvSpPr>
            <p:cNvPr name="TextBox 8" id="8"/>
            <p:cNvSpPr txBox="true"/>
            <p:nvPr/>
          </p:nvSpPr>
          <p:spPr>
            <a:xfrm rot="0">
              <a:off x="0" y="-9525"/>
              <a:ext cx="8403782" cy="619089"/>
            </a:xfrm>
            <a:prstGeom prst="rect">
              <a:avLst/>
            </a:prstGeom>
          </p:spPr>
          <p:txBody>
            <a:bodyPr anchor="t" rtlCol="false" tIns="0" lIns="0" bIns="0" rIns="0">
              <a:spAutoFit/>
            </a:bodyPr>
            <a:lstStyle/>
            <a:p>
              <a:pPr>
                <a:lnSpc>
                  <a:spcPts val="3600"/>
                </a:lnSpc>
              </a:pPr>
              <a:r>
                <a:rPr lang="en-US" sz="3000">
                  <a:solidFill>
                    <a:srgbClr val="FFFFFF"/>
                  </a:solidFill>
                  <a:latin typeface="Poppins Medium"/>
                </a:rPr>
                <a:t>REGENCIA</a:t>
              </a:r>
            </a:p>
          </p:txBody>
        </p:sp>
        <p:sp>
          <p:nvSpPr>
            <p:cNvPr name="TextBox 9" id="9"/>
            <p:cNvSpPr txBox="true"/>
            <p:nvPr/>
          </p:nvSpPr>
          <p:spPr>
            <a:xfrm rot="0">
              <a:off x="0" y="780093"/>
              <a:ext cx="8403782" cy="1525477"/>
            </a:xfrm>
            <a:prstGeom prst="rect">
              <a:avLst/>
            </a:prstGeom>
          </p:spPr>
          <p:txBody>
            <a:bodyPr anchor="t" rtlCol="false" tIns="0" lIns="0" bIns="0" rIns="0">
              <a:spAutoFit/>
            </a:bodyPr>
            <a:lstStyle/>
            <a:p>
              <a:pPr>
                <a:lnSpc>
                  <a:spcPts val="3079"/>
                </a:lnSpc>
              </a:pPr>
              <a:r>
                <a:rPr lang="en-US" sz="2199">
                  <a:solidFill>
                    <a:srgbClr val="FFFFFF"/>
                  </a:solidFill>
                  <a:latin typeface="Poppins Light"/>
                </a:rPr>
                <a:t>Preferir reglas que se refieren a elementos de la memoria de trabajo creados recientemente.</a:t>
              </a:r>
            </a:p>
          </p:txBody>
        </p:sp>
      </p:grpSp>
      <p:grpSp>
        <p:nvGrpSpPr>
          <p:cNvPr name="Group 10" id="10"/>
          <p:cNvGrpSpPr/>
          <p:nvPr/>
        </p:nvGrpSpPr>
        <p:grpSpPr>
          <a:xfrm rot="0">
            <a:off x="10839944" y="5600069"/>
            <a:ext cx="6302836" cy="1210914"/>
            <a:chOff x="0" y="0"/>
            <a:chExt cx="8403782" cy="1614552"/>
          </a:xfrm>
        </p:grpSpPr>
        <p:sp>
          <p:nvSpPr>
            <p:cNvPr name="TextBox 11" id="11"/>
            <p:cNvSpPr txBox="true"/>
            <p:nvPr/>
          </p:nvSpPr>
          <p:spPr>
            <a:xfrm rot="0">
              <a:off x="0" y="-9525"/>
              <a:ext cx="8403782" cy="619089"/>
            </a:xfrm>
            <a:prstGeom prst="rect">
              <a:avLst/>
            </a:prstGeom>
          </p:spPr>
          <p:txBody>
            <a:bodyPr anchor="t" rtlCol="false" tIns="0" lIns="0" bIns="0" rIns="0">
              <a:spAutoFit/>
            </a:bodyPr>
            <a:lstStyle/>
            <a:p>
              <a:pPr>
                <a:lnSpc>
                  <a:spcPts val="3600"/>
                </a:lnSpc>
              </a:pPr>
              <a:r>
                <a:rPr lang="en-US" sz="3000">
                  <a:solidFill>
                    <a:srgbClr val="FFFFFF"/>
                  </a:solidFill>
                  <a:latin typeface="Poppins Medium"/>
                </a:rPr>
                <a:t>ESPECIFIDAD</a:t>
              </a:r>
            </a:p>
          </p:txBody>
        </p:sp>
        <p:sp>
          <p:nvSpPr>
            <p:cNvPr name="TextBox 12" id="12"/>
            <p:cNvSpPr txBox="true"/>
            <p:nvPr/>
          </p:nvSpPr>
          <p:spPr>
            <a:xfrm rot="0">
              <a:off x="0" y="836538"/>
              <a:ext cx="8403782" cy="484221"/>
            </a:xfrm>
            <a:prstGeom prst="rect">
              <a:avLst/>
            </a:prstGeom>
          </p:spPr>
          <p:txBody>
            <a:bodyPr anchor="t" rtlCol="false" tIns="0" lIns="0" bIns="0" rIns="0">
              <a:spAutoFit/>
            </a:bodyPr>
            <a:lstStyle/>
            <a:p>
              <a:pPr>
                <a:lnSpc>
                  <a:spcPts val="3079"/>
                </a:lnSpc>
              </a:pPr>
              <a:r>
                <a:rPr lang="en-US" sz="2199">
                  <a:solidFill>
                    <a:srgbClr val="FFFFFF"/>
                  </a:solidFill>
                  <a:latin typeface="Poppins Light"/>
                </a:rPr>
                <a:t>Preferir reglas que son más específicas.</a:t>
              </a:r>
            </a:p>
          </p:txBody>
        </p:sp>
      </p:grpSp>
      <p:grpSp>
        <p:nvGrpSpPr>
          <p:cNvPr name="Group 13" id="13"/>
          <p:cNvGrpSpPr/>
          <p:nvPr/>
        </p:nvGrpSpPr>
        <p:grpSpPr>
          <a:xfrm rot="0">
            <a:off x="10839944" y="7051014"/>
            <a:ext cx="6302836" cy="1601385"/>
            <a:chOff x="0" y="0"/>
            <a:chExt cx="8403782" cy="2135180"/>
          </a:xfrm>
        </p:grpSpPr>
        <p:sp>
          <p:nvSpPr>
            <p:cNvPr name="TextBox 14" id="14"/>
            <p:cNvSpPr txBox="true"/>
            <p:nvPr/>
          </p:nvSpPr>
          <p:spPr>
            <a:xfrm rot="0">
              <a:off x="0" y="-9525"/>
              <a:ext cx="8403782" cy="619089"/>
            </a:xfrm>
            <a:prstGeom prst="rect">
              <a:avLst/>
            </a:prstGeom>
          </p:spPr>
          <p:txBody>
            <a:bodyPr anchor="t" rtlCol="false" tIns="0" lIns="0" bIns="0" rIns="0">
              <a:spAutoFit/>
            </a:bodyPr>
            <a:lstStyle/>
            <a:p>
              <a:pPr>
                <a:lnSpc>
                  <a:spcPts val="3600"/>
                </a:lnSpc>
              </a:pPr>
              <a:r>
                <a:rPr lang="en-US" sz="3000">
                  <a:solidFill>
                    <a:srgbClr val="FFFFFF"/>
                  </a:solidFill>
                  <a:latin typeface="Poppins Medium"/>
                </a:rPr>
                <a:t>PRIORIDAD DE OPERACIÓN</a:t>
              </a:r>
            </a:p>
          </p:txBody>
        </p:sp>
        <p:sp>
          <p:nvSpPr>
            <p:cNvPr name="TextBox 15" id="15"/>
            <p:cNvSpPr txBox="true"/>
            <p:nvPr/>
          </p:nvSpPr>
          <p:spPr>
            <a:xfrm rot="0">
              <a:off x="0" y="836538"/>
              <a:ext cx="8403782" cy="1004849"/>
            </a:xfrm>
            <a:prstGeom prst="rect">
              <a:avLst/>
            </a:prstGeom>
          </p:spPr>
          <p:txBody>
            <a:bodyPr anchor="t" rtlCol="false" tIns="0" lIns="0" bIns="0" rIns="0">
              <a:spAutoFit/>
            </a:bodyPr>
            <a:lstStyle/>
            <a:p>
              <a:pPr>
                <a:lnSpc>
                  <a:spcPts val="3079"/>
                </a:lnSpc>
              </a:pPr>
              <a:r>
                <a:rPr lang="en-US" sz="2199">
                  <a:solidFill>
                    <a:srgbClr val="FFFFFF"/>
                  </a:solidFill>
                  <a:latin typeface="Poppins Light"/>
                </a:rPr>
                <a:t>Preferir acciones con prioridad mayor, especificada por alguna categoría.</a:t>
              </a: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028700" y="4603027"/>
            <a:ext cx="12055863" cy="3038475"/>
          </a:xfrm>
          <a:prstGeom prst="rect">
            <a:avLst/>
          </a:prstGeom>
        </p:spPr>
        <p:txBody>
          <a:bodyPr anchor="t" rtlCol="false" tIns="0" lIns="0" bIns="0" rIns="0">
            <a:spAutoFit/>
          </a:bodyPr>
          <a:lstStyle/>
          <a:p>
            <a:pPr>
              <a:lnSpc>
                <a:spcPts val="24000"/>
              </a:lnSpc>
            </a:pPr>
            <a:r>
              <a:rPr lang="en-US" sz="20000">
                <a:solidFill>
                  <a:srgbClr val="FFFFFF"/>
                </a:solidFill>
                <a:latin typeface="Poppins Medium Bold"/>
              </a:rPr>
              <a:t>GRACIAS</a:t>
            </a:r>
          </a:p>
        </p:txBody>
      </p:sp>
      <p:sp>
        <p:nvSpPr>
          <p:cNvPr name="Freeform 3" id="3"/>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4" id="4"/>
          <p:cNvSpPr/>
          <p:nvPr/>
        </p:nvSpPr>
        <p:spPr>
          <a:xfrm flipH="true" flipV="false" rot="-7698346">
            <a:off x="15587571" y="4639771"/>
            <a:ext cx="2866797" cy="2955461"/>
          </a:xfrm>
          <a:custGeom>
            <a:avLst/>
            <a:gdLst/>
            <a:ahLst/>
            <a:cxnLst/>
            <a:rect r="r" b="b" t="t" l="l"/>
            <a:pathLst>
              <a:path h="2955461" w="2866797">
                <a:moveTo>
                  <a:pt x="2866797" y="0"/>
                </a:moveTo>
                <a:lnTo>
                  <a:pt x="0" y="0"/>
                </a:lnTo>
                <a:lnTo>
                  <a:pt x="0" y="2955461"/>
                </a:lnTo>
                <a:lnTo>
                  <a:pt x="2866797" y="2955461"/>
                </a:lnTo>
                <a:lnTo>
                  <a:pt x="2866797"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7242715" y="1454256"/>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sp>
        <p:nvSpPr>
          <p:cNvPr name="TextBox 3" id="3"/>
          <p:cNvSpPr txBox="true"/>
          <p:nvPr/>
        </p:nvSpPr>
        <p:spPr>
          <a:xfrm rot="0">
            <a:off x="687658" y="6688546"/>
            <a:ext cx="6876115" cy="466725"/>
          </a:xfrm>
          <a:prstGeom prst="rect">
            <a:avLst/>
          </a:prstGeom>
        </p:spPr>
        <p:txBody>
          <a:bodyPr anchor="t" rtlCol="false" tIns="0" lIns="0" bIns="0" rIns="0">
            <a:spAutoFit/>
          </a:bodyPr>
          <a:lstStyle/>
          <a:p>
            <a:pPr>
              <a:lnSpc>
                <a:spcPts val="3600"/>
              </a:lnSpc>
            </a:pPr>
          </a:p>
        </p:txBody>
      </p:sp>
      <p:sp>
        <p:nvSpPr>
          <p:cNvPr name="TextBox 4" id="4"/>
          <p:cNvSpPr txBox="true"/>
          <p:nvPr/>
        </p:nvSpPr>
        <p:spPr>
          <a:xfrm rot="0">
            <a:off x="687658" y="4678414"/>
            <a:ext cx="6876115" cy="1371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Apartados</a:t>
            </a:r>
          </a:p>
        </p:txBody>
      </p:sp>
      <p:grpSp>
        <p:nvGrpSpPr>
          <p:cNvPr name="Group 5" id="5"/>
          <p:cNvGrpSpPr/>
          <p:nvPr/>
        </p:nvGrpSpPr>
        <p:grpSpPr>
          <a:xfrm rot="0">
            <a:off x="10652522" y="1018629"/>
            <a:ext cx="5887373" cy="8239508"/>
            <a:chOff x="0" y="0"/>
            <a:chExt cx="7849830" cy="10986011"/>
          </a:xfrm>
        </p:grpSpPr>
        <p:sp>
          <p:nvSpPr>
            <p:cNvPr name="TextBox 6" id="6"/>
            <p:cNvSpPr txBox="true"/>
            <p:nvPr/>
          </p:nvSpPr>
          <p:spPr>
            <a:xfrm rot="0">
              <a:off x="0" y="-57150"/>
              <a:ext cx="7849830" cy="5566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Adquisición del conocimiento</a:t>
              </a:r>
            </a:p>
          </p:txBody>
        </p:sp>
        <p:sp>
          <p:nvSpPr>
            <p:cNvPr name="AutoShape 7" id="7"/>
            <p:cNvSpPr/>
            <p:nvPr/>
          </p:nvSpPr>
          <p:spPr>
            <a:xfrm>
              <a:off x="0" y="1125293"/>
              <a:ext cx="7849830" cy="0"/>
            </a:xfrm>
            <a:prstGeom prst="line">
              <a:avLst/>
            </a:prstGeom>
            <a:ln cap="rnd" w="25400">
              <a:solidFill>
                <a:srgbClr val="10B5BF"/>
              </a:solidFill>
              <a:prstDash val="solid"/>
              <a:headEnd type="none" len="sm" w="sm"/>
              <a:tailEnd type="none" len="sm" w="sm"/>
            </a:ln>
          </p:spPr>
        </p:sp>
        <p:sp>
          <p:nvSpPr>
            <p:cNvPr name="TextBox 8" id="8"/>
            <p:cNvSpPr txBox="true"/>
            <p:nvPr/>
          </p:nvSpPr>
          <p:spPr>
            <a:xfrm rot="0">
              <a:off x="0" y="1688258"/>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Construcción de la base de hechos y de conocimiento</a:t>
              </a:r>
            </a:p>
          </p:txBody>
        </p:sp>
        <p:sp>
          <p:nvSpPr>
            <p:cNvPr name="AutoShape 9" id="9"/>
            <p:cNvSpPr/>
            <p:nvPr/>
          </p:nvSpPr>
          <p:spPr>
            <a:xfrm>
              <a:off x="0" y="3454901"/>
              <a:ext cx="7849830" cy="0"/>
            </a:xfrm>
            <a:prstGeom prst="line">
              <a:avLst/>
            </a:prstGeom>
            <a:ln cap="rnd" w="25400">
              <a:solidFill>
                <a:srgbClr val="10B5BF"/>
              </a:solidFill>
              <a:prstDash val="solid"/>
              <a:headEnd type="none" len="sm" w="sm"/>
              <a:tailEnd type="none" len="sm" w="sm"/>
            </a:ln>
          </p:spPr>
        </p:sp>
        <p:sp>
          <p:nvSpPr>
            <p:cNvPr name="TextBox 10" id="10"/>
            <p:cNvSpPr txBox="true"/>
            <p:nvPr/>
          </p:nvSpPr>
          <p:spPr>
            <a:xfrm rot="0">
              <a:off x="0" y="4017865"/>
              <a:ext cx="7849830" cy="556611"/>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Motor de Inferencia</a:t>
              </a:r>
            </a:p>
          </p:txBody>
        </p:sp>
        <p:sp>
          <p:nvSpPr>
            <p:cNvPr name="AutoShape 11" id="11"/>
            <p:cNvSpPr/>
            <p:nvPr/>
          </p:nvSpPr>
          <p:spPr>
            <a:xfrm>
              <a:off x="0" y="5200236"/>
              <a:ext cx="7849830" cy="0"/>
            </a:xfrm>
            <a:prstGeom prst="line">
              <a:avLst/>
            </a:prstGeom>
            <a:ln cap="rnd" w="25400">
              <a:solidFill>
                <a:srgbClr val="10B5BF"/>
              </a:solidFill>
              <a:prstDash val="solid"/>
              <a:headEnd type="none" len="sm" w="sm"/>
              <a:tailEnd type="none" len="sm" w="sm"/>
            </a:ln>
          </p:spPr>
        </p:sp>
        <p:sp>
          <p:nvSpPr>
            <p:cNvPr name="TextBox 12" id="12"/>
            <p:cNvSpPr txBox="true"/>
            <p:nvPr/>
          </p:nvSpPr>
          <p:spPr>
            <a:xfrm rot="0">
              <a:off x="0" y="5763201"/>
              <a:ext cx="7849830" cy="1140739"/>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Métodos de encadenamiento regresivo, progresivo y reversibilidad</a:t>
              </a:r>
            </a:p>
          </p:txBody>
        </p:sp>
        <p:sp>
          <p:nvSpPr>
            <p:cNvPr name="AutoShape 13" id="13"/>
            <p:cNvSpPr/>
            <p:nvPr/>
          </p:nvSpPr>
          <p:spPr>
            <a:xfrm>
              <a:off x="0" y="7529699"/>
              <a:ext cx="7849830" cy="0"/>
            </a:xfrm>
            <a:prstGeom prst="line">
              <a:avLst/>
            </a:prstGeom>
            <a:ln cap="rnd" w="25400">
              <a:solidFill>
                <a:srgbClr val="10B5BF"/>
              </a:solidFill>
              <a:prstDash val="solid"/>
              <a:headEnd type="none" len="sm" w="sm"/>
              <a:tailEnd type="none" len="sm" w="sm"/>
            </a:ln>
          </p:spPr>
        </p:sp>
        <p:sp>
          <p:nvSpPr>
            <p:cNvPr name="TextBox 14" id="14"/>
            <p:cNvSpPr txBox="true"/>
            <p:nvPr/>
          </p:nvSpPr>
          <p:spPr>
            <a:xfrm rot="0">
              <a:off x="0" y="8092664"/>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Técnicas de equiparación, el algoritmo RETE</a:t>
              </a:r>
            </a:p>
          </p:txBody>
        </p:sp>
        <p:sp>
          <p:nvSpPr>
            <p:cNvPr name="AutoShape 15" id="15"/>
            <p:cNvSpPr/>
            <p:nvPr/>
          </p:nvSpPr>
          <p:spPr>
            <a:xfrm>
              <a:off x="0" y="9859307"/>
              <a:ext cx="7849830" cy="0"/>
            </a:xfrm>
            <a:prstGeom prst="line">
              <a:avLst/>
            </a:prstGeom>
            <a:ln cap="rnd" w="25400">
              <a:solidFill>
                <a:srgbClr val="10B5BF"/>
              </a:solidFill>
              <a:prstDash val="solid"/>
              <a:headEnd type="none" len="sm" w="sm"/>
              <a:tailEnd type="none" len="sm" w="sm"/>
            </a:ln>
          </p:spPr>
        </p:sp>
        <p:sp>
          <p:nvSpPr>
            <p:cNvPr name="TextBox 16" id="16"/>
            <p:cNvSpPr txBox="true"/>
            <p:nvPr/>
          </p:nvSpPr>
          <p:spPr>
            <a:xfrm rot="0">
              <a:off x="0" y="10441322"/>
              <a:ext cx="7849830" cy="527473"/>
            </a:xfrm>
            <a:prstGeom prst="rect">
              <a:avLst/>
            </a:prstGeom>
          </p:spPr>
          <p:txBody>
            <a:bodyPr anchor="t" rtlCol="false" tIns="0" lIns="0" bIns="0" rIns="0">
              <a:spAutoFit/>
            </a:bodyPr>
            <a:lstStyle/>
            <a:p>
              <a:pPr>
                <a:lnSpc>
                  <a:spcPts val="3394"/>
                </a:lnSpc>
              </a:pPr>
              <a:r>
                <a:rPr lang="en-US" sz="2425">
                  <a:solidFill>
                    <a:srgbClr val="FFFFFF"/>
                  </a:solidFill>
                  <a:latin typeface="Poppins Light"/>
                </a:rPr>
                <a:t>Técnicas de resolución de conflictos</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57561" y="5908048"/>
            <a:ext cx="5172523" cy="3956980"/>
          </a:xfrm>
          <a:custGeom>
            <a:avLst/>
            <a:gdLst/>
            <a:ahLst/>
            <a:cxnLst/>
            <a:rect r="r" b="b" t="t" l="l"/>
            <a:pathLst>
              <a:path h="3956980" w="5172523">
                <a:moveTo>
                  <a:pt x="0" y="0"/>
                </a:moveTo>
                <a:lnTo>
                  <a:pt x="5172522" y="0"/>
                </a:lnTo>
                <a:lnTo>
                  <a:pt x="5172522" y="3956979"/>
                </a:lnTo>
                <a:lnTo>
                  <a:pt x="0" y="3956979"/>
                </a:lnTo>
                <a:lnTo>
                  <a:pt x="0" y="0"/>
                </a:lnTo>
                <a:close/>
              </a:path>
            </a:pathLst>
          </a:custGeom>
          <a:blipFill>
            <a:blip r:embed="rId2"/>
            <a:stretch>
              <a:fillRect l="0" t="0" r="0" b="0"/>
            </a:stretch>
          </a:blipFill>
        </p:spPr>
      </p:sp>
      <p:sp>
        <p:nvSpPr>
          <p:cNvPr name="TextBox 3" id="3"/>
          <p:cNvSpPr txBox="true"/>
          <p:nvPr/>
        </p:nvSpPr>
        <p:spPr>
          <a:xfrm rot="0">
            <a:off x="2937647" y="2390937"/>
            <a:ext cx="12412706" cy="5495600"/>
          </a:xfrm>
          <a:prstGeom prst="rect">
            <a:avLst/>
          </a:prstGeom>
        </p:spPr>
        <p:txBody>
          <a:bodyPr anchor="t" rtlCol="false" tIns="0" lIns="0" bIns="0" rIns="0">
            <a:spAutoFit/>
          </a:bodyPr>
          <a:lstStyle/>
          <a:p>
            <a:pPr algn="ctr">
              <a:lnSpc>
                <a:spcPts val="14400"/>
              </a:lnSpc>
            </a:pPr>
            <a:r>
              <a:rPr lang="en-US" sz="12000">
                <a:solidFill>
                  <a:srgbClr val="FFFFFF"/>
                </a:solidFill>
                <a:latin typeface="Poppins Medium Bold"/>
              </a:rPr>
              <a:t>ADQUISICIÓN DEL CONOCIMIENTO</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4831189" y="121531"/>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sp>
        <p:nvSpPr>
          <p:cNvPr name="Freeform 3" id="3"/>
          <p:cNvSpPr/>
          <p:nvPr/>
        </p:nvSpPr>
        <p:spPr>
          <a:xfrm flipH="false" flipV="false" rot="0">
            <a:off x="2046703" y="3086100"/>
            <a:ext cx="4047934" cy="4114800"/>
          </a:xfrm>
          <a:custGeom>
            <a:avLst/>
            <a:gdLst/>
            <a:ahLst/>
            <a:cxnLst/>
            <a:rect r="r" b="b" t="t" l="l"/>
            <a:pathLst>
              <a:path h="4114800" w="4047934">
                <a:moveTo>
                  <a:pt x="0" y="0"/>
                </a:moveTo>
                <a:lnTo>
                  <a:pt x="4047935" y="0"/>
                </a:lnTo>
                <a:lnTo>
                  <a:pt x="404793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7639050" y="1813469"/>
            <a:ext cx="8833319" cy="6660062"/>
            <a:chOff x="0" y="0"/>
            <a:chExt cx="11777759" cy="8880083"/>
          </a:xfrm>
        </p:grpSpPr>
        <p:sp>
          <p:nvSpPr>
            <p:cNvPr name="TextBox 5" id="5"/>
            <p:cNvSpPr txBox="true"/>
            <p:nvPr/>
          </p:nvSpPr>
          <p:spPr>
            <a:xfrm rot="0">
              <a:off x="0" y="50800"/>
              <a:ext cx="11777759" cy="5334000"/>
            </a:xfrm>
            <a:prstGeom prst="rect">
              <a:avLst/>
            </a:prstGeom>
          </p:spPr>
          <p:txBody>
            <a:bodyPr anchor="t" rtlCol="false" tIns="0" lIns="0" bIns="0" rIns="0">
              <a:spAutoFit/>
            </a:bodyPr>
            <a:lstStyle/>
            <a:p>
              <a:pPr>
                <a:lnSpc>
                  <a:spcPts val="10530"/>
                </a:lnSpc>
              </a:pPr>
              <a:r>
                <a:rPr lang="en-US" sz="8775">
                  <a:solidFill>
                    <a:srgbClr val="FFFFFF"/>
                  </a:solidFill>
                  <a:latin typeface="Poppins Medium Bold"/>
                </a:rPr>
                <a:t>Adquisición del conocimiento</a:t>
              </a:r>
            </a:p>
          </p:txBody>
        </p:sp>
        <p:sp>
          <p:nvSpPr>
            <p:cNvPr name="TextBox 6" id="6"/>
            <p:cNvSpPr txBox="true"/>
            <p:nvPr/>
          </p:nvSpPr>
          <p:spPr>
            <a:xfrm rot="0">
              <a:off x="0" y="6058919"/>
              <a:ext cx="11777759" cy="2809875"/>
            </a:xfrm>
            <a:prstGeom prst="rect">
              <a:avLst/>
            </a:prstGeom>
          </p:spPr>
          <p:txBody>
            <a:bodyPr anchor="t" rtlCol="false" tIns="0" lIns="0" bIns="0" rIns="0">
              <a:spAutoFit/>
            </a:bodyPr>
            <a:lstStyle/>
            <a:p>
              <a:pPr>
                <a:lnSpc>
                  <a:spcPts val="4200"/>
                </a:lnSpc>
              </a:pPr>
              <a:r>
                <a:rPr lang="en-US" sz="3000">
                  <a:solidFill>
                    <a:srgbClr val="FFFFFF"/>
                  </a:solidFill>
                  <a:latin typeface="Poppins Light"/>
                </a:rPr>
                <a:t>Proceso de capturar, organizar y formalizar el conocimiento experto de un dominio específico para ser utilizado por un sistema experto</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57561" y="4844120"/>
            <a:ext cx="5172523" cy="3956980"/>
          </a:xfrm>
          <a:custGeom>
            <a:avLst/>
            <a:gdLst/>
            <a:ahLst/>
            <a:cxnLst/>
            <a:rect r="r" b="b" t="t" l="l"/>
            <a:pathLst>
              <a:path h="3956980" w="5172523">
                <a:moveTo>
                  <a:pt x="0" y="0"/>
                </a:moveTo>
                <a:lnTo>
                  <a:pt x="5172522" y="0"/>
                </a:lnTo>
                <a:lnTo>
                  <a:pt x="5172522"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1476375"/>
            <a:ext cx="11646135" cy="7324725"/>
          </a:xfrm>
          <a:prstGeom prst="rect">
            <a:avLst/>
          </a:prstGeom>
        </p:spPr>
        <p:txBody>
          <a:bodyPr anchor="t" rtlCol="false" tIns="0" lIns="0" bIns="0" rIns="0">
            <a:spAutoFit/>
          </a:bodyPr>
          <a:lstStyle/>
          <a:p>
            <a:pPr algn="ctr">
              <a:lnSpc>
                <a:spcPts val="14400"/>
              </a:lnSpc>
            </a:pPr>
            <a:r>
              <a:rPr lang="en-US" sz="12000">
                <a:solidFill>
                  <a:srgbClr val="FFFFFF"/>
                </a:solidFill>
                <a:latin typeface="Poppins Medium Bold"/>
              </a:rPr>
              <a:t>Construcción de la base de hechos y de conocimiento</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4831189" y="121531"/>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1028700" y="1028700"/>
            <a:ext cx="13802489" cy="7993562"/>
            <a:chOff x="0" y="0"/>
            <a:chExt cx="18403319" cy="10658083"/>
          </a:xfrm>
        </p:grpSpPr>
        <p:sp>
          <p:nvSpPr>
            <p:cNvPr name="TextBox 4" id="4"/>
            <p:cNvSpPr txBox="true"/>
            <p:nvPr/>
          </p:nvSpPr>
          <p:spPr>
            <a:xfrm rot="0">
              <a:off x="0" y="50800"/>
              <a:ext cx="18403319" cy="3556000"/>
            </a:xfrm>
            <a:prstGeom prst="rect">
              <a:avLst/>
            </a:prstGeom>
          </p:spPr>
          <p:txBody>
            <a:bodyPr anchor="t" rtlCol="false" tIns="0" lIns="0" bIns="0" rIns="0">
              <a:spAutoFit/>
            </a:bodyPr>
            <a:lstStyle/>
            <a:p>
              <a:pPr>
                <a:lnSpc>
                  <a:spcPts val="10530"/>
                </a:lnSpc>
              </a:pPr>
              <a:r>
                <a:rPr lang="en-US" sz="8775">
                  <a:solidFill>
                    <a:srgbClr val="FFFFFF"/>
                  </a:solidFill>
                  <a:latin typeface="Poppins Medium Bold"/>
                </a:rPr>
                <a:t>Construcción de la base de hechos</a:t>
              </a:r>
            </a:p>
          </p:txBody>
        </p:sp>
        <p:sp>
          <p:nvSpPr>
            <p:cNvPr name="TextBox 5" id="5"/>
            <p:cNvSpPr txBox="true"/>
            <p:nvPr/>
          </p:nvSpPr>
          <p:spPr>
            <a:xfrm rot="0">
              <a:off x="0" y="4280919"/>
              <a:ext cx="18403319" cy="6365875"/>
            </a:xfrm>
            <a:prstGeom prst="rect">
              <a:avLst/>
            </a:prstGeom>
          </p:spPr>
          <p:txBody>
            <a:bodyPr anchor="t" rtlCol="false" tIns="0" lIns="0" bIns="0" rIns="0">
              <a:spAutoFit/>
            </a:bodyPr>
            <a:lstStyle/>
            <a:p>
              <a:pPr>
                <a:lnSpc>
                  <a:spcPts val="4200"/>
                </a:lnSpc>
              </a:pPr>
              <a:r>
                <a:rPr lang="en-US" sz="3000">
                  <a:solidFill>
                    <a:srgbClr val="FFFFFF"/>
                  </a:solidFill>
                  <a:latin typeface="Poppins Light"/>
                </a:rPr>
                <a:t>La construcción de una base de hechos implica la recopilación y almacenamiento de información objetiva y relevante sobre el estado actual de un sistema o entorno. Los hechos, que son declaraciones de datos o condiciones específicas, se actualizan a medida que el sistema interactúa con su entorno. Esta base de hechos sirve como una fuente de datos en tiempo real que permite al sistema de inteligencia artificial tomar decisiones, realizar inferencias y adaptarse a situaciones cambiantes, al proporcionar una representación precisa y actualizada del contexto en el que opera.</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4831189" y="121531"/>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1028700" y="1028700"/>
            <a:ext cx="13802489" cy="9060362"/>
            <a:chOff x="0" y="0"/>
            <a:chExt cx="18403319" cy="12080483"/>
          </a:xfrm>
        </p:grpSpPr>
        <p:sp>
          <p:nvSpPr>
            <p:cNvPr name="TextBox 4" id="4"/>
            <p:cNvSpPr txBox="true"/>
            <p:nvPr/>
          </p:nvSpPr>
          <p:spPr>
            <a:xfrm rot="0">
              <a:off x="0" y="50800"/>
              <a:ext cx="18403319" cy="3556000"/>
            </a:xfrm>
            <a:prstGeom prst="rect">
              <a:avLst/>
            </a:prstGeom>
          </p:spPr>
          <p:txBody>
            <a:bodyPr anchor="t" rtlCol="false" tIns="0" lIns="0" bIns="0" rIns="0">
              <a:spAutoFit/>
            </a:bodyPr>
            <a:lstStyle/>
            <a:p>
              <a:pPr>
                <a:lnSpc>
                  <a:spcPts val="10530"/>
                </a:lnSpc>
              </a:pPr>
              <a:r>
                <a:rPr lang="en-US" sz="8775">
                  <a:solidFill>
                    <a:srgbClr val="FFFFFF"/>
                  </a:solidFill>
                  <a:latin typeface="Poppins Medium Bold"/>
                </a:rPr>
                <a:t>Construcción de la base de conocimientos</a:t>
              </a:r>
            </a:p>
          </p:txBody>
        </p:sp>
        <p:sp>
          <p:nvSpPr>
            <p:cNvPr name="TextBox 5" id="5"/>
            <p:cNvSpPr txBox="true"/>
            <p:nvPr/>
          </p:nvSpPr>
          <p:spPr>
            <a:xfrm rot="0">
              <a:off x="0" y="4280919"/>
              <a:ext cx="18403319" cy="7788275"/>
            </a:xfrm>
            <a:prstGeom prst="rect">
              <a:avLst/>
            </a:prstGeom>
          </p:spPr>
          <p:txBody>
            <a:bodyPr anchor="t" rtlCol="false" tIns="0" lIns="0" bIns="0" rIns="0">
              <a:spAutoFit/>
            </a:bodyPr>
            <a:lstStyle/>
            <a:p>
              <a:pPr>
                <a:lnSpc>
                  <a:spcPts val="4200"/>
                </a:lnSpc>
              </a:pPr>
              <a:r>
                <a:rPr lang="en-US" sz="3000">
                  <a:solidFill>
                    <a:srgbClr val="FFFFFF"/>
                  </a:solidFill>
                  <a:latin typeface="Poppins Light"/>
                </a:rPr>
                <a:t>La construcción de una base de conocimiento implica la creación y organización de información estructurada que abarca el conocimiento general, reglas y relaciones que guían el razonamiento y la toma de decisiones de un sistema de inteligencia artificial. Esta base contiene reglas condicionales (si-entonces), datos de referencia y conceptuales, y otros elementos que representan el conocimiento del dominio en el que opera el sistema. A través de la base de conocimiento, el sistema puede inferir nuevos hechos, resolver problemas y tomar decisiones basadas en las reglas y el conocimiento almacenados en ella, lo que permite una operación inteligente y adaptativa del sistema en su área de competencia.</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57561" y="5908048"/>
            <a:ext cx="5172523" cy="3956980"/>
          </a:xfrm>
          <a:custGeom>
            <a:avLst/>
            <a:gdLst/>
            <a:ahLst/>
            <a:cxnLst/>
            <a:rect r="r" b="b" t="t" l="l"/>
            <a:pathLst>
              <a:path h="3956980" w="5172523">
                <a:moveTo>
                  <a:pt x="0" y="0"/>
                </a:moveTo>
                <a:lnTo>
                  <a:pt x="5172522" y="0"/>
                </a:lnTo>
                <a:lnTo>
                  <a:pt x="5172522" y="3956979"/>
                </a:lnTo>
                <a:lnTo>
                  <a:pt x="0" y="3956979"/>
                </a:lnTo>
                <a:lnTo>
                  <a:pt x="0" y="0"/>
                </a:lnTo>
                <a:close/>
              </a:path>
            </a:pathLst>
          </a:custGeom>
          <a:blipFill>
            <a:blip r:embed="rId2"/>
            <a:stretch>
              <a:fillRect l="0" t="0" r="0" b="0"/>
            </a:stretch>
          </a:blipFill>
        </p:spPr>
      </p:sp>
      <p:sp>
        <p:nvSpPr>
          <p:cNvPr name="TextBox 3" id="3"/>
          <p:cNvSpPr txBox="true"/>
          <p:nvPr/>
        </p:nvSpPr>
        <p:spPr>
          <a:xfrm rot="0">
            <a:off x="2937647" y="3305283"/>
            <a:ext cx="12412706" cy="3666908"/>
          </a:xfrm>
          <a:prstGeom prst="rect">
            <a:avLst/>
          </a:prstGeom>
        </p:spPr>
        <p:txBody>
          <a:bodyPr anchor="t" rtlCol="false" tIns="0" lIns="0" bIns="0" rIns="0">
            <a:spAutoFit/>
          </a:bodyPr>
          <a:lstStyle/>
          <a:p>
            <a:pPr algn="ctr">
              <a:lnSpc>
                <a:spcPts val="14400"/>
              </a:lnSpc>
            </a:pPr>
            <a:r>
              <a:rPr lang="en-US" sz="12000">
                <a:solidFill>
                  <a:srgbClr val="FFFFFF"/>
                </a:solidFill>
                <a:latin typeface="Poppins Medium Bold"/>
              </a:rPr>
              <a:t>MOTOR DE INFERENCIA</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0">
            <a:off x="6377224" y="6994060"/>
            <a:ext cx="4024687" cy="4528480"/>
          </a:xfrm>
          <a:custGeom>
            <a:avLst/>
            <a:gdLst/>
            <a:ahLst/>
            <a:cxnLst/>
            <a:rect r="r" b="b" t="t" l="l"/>
            <a:pathLst>
              <a:path h="4528480" w="4024687">
                <a:moveTo>
                  <a:pt x="4024687" y="0"/>
                </a:moveTo>
                <a:lnTo>
                  <a:pt x="0" y="0"/>
                </a:lnTo>
                <a:lnTo>
                  <a:pt x="0" y="4528480"/>
                </a:lnTo>
                <a:lnTo>
                  <a:pt x="4024687" y="4528480"/>
                </a:lnTo>
                <a:lnTo>
                  <a:pt x="4024687" y="0"/>
                </a:lnTo>
                <a:close/>
              </a:path>
            </a:pathLst>
          </a:custGeom>
          <a:blipFill>
            <a:blip r:embed="rId2"/>
            <a:stretch>
              <a:fillRect l="0" t="0" r="0" b="0"/>
            </a:stretch>
          </a:blipFill>
        </p:spPr>
      </p:sp>
      <p:grpSp>
        <p:nvGrpSpPr>
          <p:cNvPr name="Group 3" id="3"/>
          <p:cNvGrpSpPr/>
          <p:nvPr/>
        </p:nvGrpSpPr>
        <p:grpSpPr>
          <a:xfrm rot="0">
            <a:off x="1844605" y="2508466"/>
            <a:ext cx="5887373" cy="6197903"/>
            <a:chOff x="0" y="0"/>
            <a:chExt cx="7849830" cy="8263870"/>
          </a:xfrm>
        </p:grpSpPr>
        <p:sp>
          <p:nvSpPr>
            <p:cNvPr name="TextBox 4" id="4"/>
            <p:cNvSpPr txBox="true"/>
            <p:nvPr/>
          </p:nvSpPr>
          <p:spPr>
            <a:xfrm rot="0">
              <a:off x="0" y="0"/>
              <a:ext cx="7849830" cy="2667000"/>
            </a:xfrm>
            <a:prstGeom prst="rect">
              <a:avLst/>
            </a:prstGeom>
          </p:spPr>
          <p:txBody>
            <a:bodyPr anchor="t" rtlCol="false" tIns="0" lIns="0" bIns="0" rIns="0">
              <a:spAutoFit/>
            </a:bodyPr>
            <a:lstStyle/>
            <a:p>
              <a:pPr>
                <a:lnSpc>
                  <a:spcPts val="5310"/>
                </a:lnSpc>
              </a:pPr>
              <a:r>
                <a:rPr lang="en-US" sz="4425">
                  <a:solidFill>
                    <a:srgbClr val="FFFFFF"/>
                  </a:solidFill>
                  <a:latin typeface="Poppins Medium Bold"/>
                </a:rPr>
                <a:t>Inferencia Hacia Adelante (Forward Chaining)</a:t>
              </a:r>
            </a:p>
          </p:txBody>
        </p:sp>
        <p:sp>
          <p:nvSpPr>
            <p:cNvPr name="TextBox 5" id="5"/>
            <p:cNvSpPr txBox="true"/>
            <p:nvPr/>
          </p:nvSpPr>
          <p:spPr>
            <a:xfrm rot="0">
              <a:off x="0" y="4534938"/>
              <a:ext cx="7849830" cy="3530812"/>
            </a:xfrm>
            <a:prstGeom prst="rect">
              <a:avLst/>
            </a:prstGeom>
          </p:spPr>
          <p:txBody>
            <a:bodyPr anchor="t" rtlCol="false" tIns="0" lIns="0" bIns="0" rIns="0">
              <a:spAutoFit/>
            </a:bodyPr>
            <a:lstStyle/>
            <a:p>
              <a:pPr marL="464186" indent="-232093" lvl="1">
                <a:lnSpc>
                  <a:spcPts val="3010"/>
                </a:lnSpc>
                <a:buFont typeface="Arial"/>
                <a:buChar char="•"/>
              </a:pPr>
              <a:r>
                <a:rPr lang="en-US" sz="2150">
                  <a:solidFill>
                    <a:srgbClr val="FFFFFF"/>
                  </a:solidFill>
                  <a:latin typeface="Poppins Light"/>
                </a:rPr>
                <a:t>Se mueve desde los hechos iniciales hacia las conclusiones o metas.</a:t>
              </a:r>
            </a:p>
            <a:p>
              <a:pPr marL="464186" indent="-232093" lvl="1">
                <a:lnSpc>
                  <a:spcPts val="3010"/>
                </a:lnSpc>
                <a:buFont typeface="Arial"/>
                <a:buChar char="•"/>
              </a:pPr>
              <a:r>
                <a:rPr lang="en-US" sz="2150">
                  <a:solidFill>
                    <a:srgbClr val="FFFFFF"/>
                  </a:solidFill>
                  <a:latin typeface="Poppins Light"/>
                </a:rPr>
                <a:t>Comienza con hechos conocidos o datos iniciales.</a:t>
              </a:r>
            </a:p>
            <a:p>
              <a:pPr marL="464186" indent="-232093" lvl="1">
                <a:lnSpc>
                  <a:spcPts val="3010"/>
                </a:lnSpc>
                <a:buFont typeface="Arial"/>
                <a:buChar char="•"/>
              </a:pPr>
              <a:r>
                <a:rPr lang="en-US" sz="2150">
                  <a:solidFill>
                    <a:srgbClr val="FFFFFF"/>
                  </a:solidFill>
                  <a:latin typeface="Poppins Light"/>
                </a:rPr>
                <a:t>Puede generar una gran cantidad de inferencias antes de alcanzar una conclusión.</a:t>
              </a:r>
            </a:p>
          </p:txBody>
        </p:sp>
        <p:sp>
          <p:nvSpPr>
            <p:cNvPr name="AutoShape 6" id="6"/>
            <p:cNvSpPr/>
            <p:nvPr/>
          </p:nvSpPr>
          <p:spPr>
            <a:xfrm>
              <a:off x="0" y="3750371"/>
              <a:ext cx="7849830" cy="0"/>
            </a:xfrm>
            <a:prstGeom prst="line">
              <a:avLst/>
            </a:prstGeom>
            <a:ln cap="rnd" w="25400">
              <a:solidFill>
                <a:srgbClr val="10B5BF"/>
              </a:solidFill>
              <a:prstDash val="solid"/>
              <a:headEnd type="none" len="sm" w="sm"/>
              <a:tailEnd type="none" len="sm" w="sm"/>
            </a:ln>
          </p:spPr>
        </p:sp>
      </p:grpSp>
      <p:grpSp>
        <p:nvGrpSpPr>
          <p:cNvPr name="Group 7" id="7"/>
          <p:cNvGrpSpPr/>
          <p:nvPr/>
        </p:nvGrpSpPr>
        <p:grpSpPr>
          <a:xfrm rot="0">
            <a:off x="10401911" y="2508466"/>
            <a:ext cx="5887373" cy="6878622"/>
            <a:chOff x="0" y="0"/>
            <a:chExt cx="7849830" cy="9171496"/>
          </a:xfrm>
        </p:grpSpPr>
        <p:sp>
          <p:nvSpPr>
            <p:cNvPr name="TextBox 8" id="8"/>
            <p:cNvSpPr txBox="true"/>
            <p:nvPr/>
          </p:nvSpPr>
          <p:spPr>
            <a:xfrm rot="0">
              <a:off x="0" y="0"/>
              <a:ext cx="7849830" cy="2667000"/>
            </a:xfrm>
            <a:prstGeom prst="rect">
              <a:avLst/>
            </a:prstGeom>
          </p:spPr>
          <p:txBody>
            <a:bodyPr anchor="t" rtlCol="false" tIns="0" lIns="0" bIns="0" rIns="0">
              <a:spAutoFit/>
            </a:bodyPr>
            <a:lstStyle/>
            <a:p>
              <a:pPr>
                <a:lnSpc>
                  <a:spcPts val="5310"/>
                </a:lnSpc>
              </a:pPr>
              <a:r>
                <a:rPr lang="en-US" sz="4425">
                  <a:solidFill>
                    <a:srgbClr val="FFFFFF"/>
                  </a:solidFill>
                  <a:latin typeface="Poppins Medium Bold"/>
                </a:rPr>
                <a:t>Inferencia Hacia Atrás (Backward Chaining)</a:t>
              </a:r>
            </a:p>
          </p:txBody>
        </p:sp>
        <p:sp>
          <p:nvSpPr>
            <p:cNvPr name="TextBox 9" id="9"/>
            <p:cNvSpPr txBox="true"/>
            <p:nvPr/>
          </p:nvSpPr>
          <p:spPr>
            <a:xfrm rot="0">
              <a:off x="0" y="4544463"/>
              <a:ext cx="7849830" cy="4327313"/>
            </a:xfrm>
            <a:prstGeom prst="rect">
              <a:avLst/>
            </a:prstGeom>
          </p:spPr>
          <p:txBody>
            <a:bodyPr anchor="t" rtlCol="false" tIns="0" lIns="0" bIns="0" rIns="0">
              <a:spAutoFit/>
            </a:bodyPr>
            <a:lstStyle/>
            <a:p>
              <a:pPr marL="507364" indent="-253682" lvl="1">
                <a:lnSpc>
                  <a:spcPts val="3289"/>
                </a:lnSpc>
                <a:buFont typeface="Arial"/>
                <a:buChar char="•"/>
              </a:pPr>
              <a:r>
                <a:rPr lang="en-US" sz="2349">
                  <a:solidFill>
                    <a:srgbClr val="FFFFFF"/>
                  </a:solidFill>
                  <a:latin typeface="Poppins Light"/>
                </a:rPr>
                <a:t>Se mueve desde las metas o conclusiones hacia atrás, hacia los hechos iniciales que las respaldan.</a:t>
              </a:r>
            </a:p>
            <a:p>
              <a:pPr marL="507364" indent="-253682" lvl="1">
                <a:lnSpc>
                  <a:spcPts val="3289"/>
                </a:lnSpc>
                <a:buFont typeface="Arial"/>
                <a:buChar char="•"/>
              </a:pPr>
              <a:r>
                <a:rPr lang="en-US" sz="2349">
                  <a:solidFill>
                    <a:srgbClr val="FFFFFF"/>
                  </a:solidFill>
                  <a:latin typeface="Poppins Light"/>
                </a:rPr>
                <a:t>Comienza con una meta o pregunta que se desea responder.</a:t>
              </a:r>
            </a:p>
            <a:p>
              <a:pPr marL="507365" indent="-253682" lvl="1">
                <a:lnSpc>
                  <a:spcPts val="3290"/>
                </a:lnSpc>
                <a:buFont typeface="Arial"/>
                <a:buChar char="•"/>
              </a:pPr>
              <a:r>
                <a:rPr lang="en-US" sz="2350">
                  <a:solidFill>
                    <a:srgbClr val="FFFFFF"/>
                  </a:solidFill>
                  <a:latin typeface="Poppins Light"/>
                </a:rPr>
                <a:t>Suele ser más eficiente para responder preguntas específicas y alcanzar metas particulares.</a:t>
              </a:r>
            </a:p>
          </p:txBody>
        </p:sp>
        <p:sp>
          <p:nvSpPr>
            <p:cNvPr name="AutoShape 10" id="10"/>
            <p:cNvSpPr/>
            <p:nvPr/>
          </p:nvSpPr>
          <p:spPr>
            <a:xfrm>
              <a:off x="0" y="3750371"/>
              <a:ext cx="7849830" cy="0"/>
            </a:xfrm>
            <a:prstGeom prst="line">
              <a:avLst/>
            </a:prstGeom>
            <a:ln cap="rnd" w="25400">
              <a:solidFill>
                <a:srgbClr val="10B5BF"/>
              </a:solidFill>
              <a:prstDash val="solid"/>
              <a:headEnd type="none" len="sm" w="sm"/>
              <a:tailEnd type="none" len="sm" w="sm"/>
            </a:ln>
          </p:spPr>
        </p:sp>
      </p:grpSp>
      <p:sp>
        <p:nvSpPr>
          <p:cNvPr name="TextBox 11" id="11"/>
          <p:cNvSpPr txBox="true"/>
          <p:nvPr/>
        </p:nvSpPr>
        <p:spPr>
          <a:xfrm rot="0">
            <a:off x="5240016" y="1225717"/>
            <a:ext cx="7807968" cy="904875"/>
          </a:xfrm>
          <a:prstGeom prst="rect">
            <a:avLst/>
          </a:prstGeom>
        </p:spPr>
        <p:txBody>
          <a:bodyPr anchor="t" rtlCol="false" tIns="0" lIns="0" bIns="0" rIns="0">
            <a:spAutoFit/>
          </a:bodyPr>
          <a:lstStyle/>
          <a:p>
            <a:pPr>
              <a:lnSpc>
                <a:spcPts val="7170"/>
              </a:lnSpc>
            </a:pPr>
            <a:r>
              <a:rPr lang="en-US" sz="5975">
                <a:solidFill>
                  <a:srgbClr val="FFFFFF"/>
                </a:solidFill>
                <a:latin typeface="Poppins Medium Bold"/>
              </a:rPr>
              <a:t>Motor de Inferencia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DAFyLixlHfA</dc:identifier>
  <dcterms:modified xsi:type="dcterms:W3CDTF">2011-08-01T06:04:30Z</dcterms:modified>
  <cp:revision>1</cp:revision>
  <dc:title>Presentación Tecnología 5G Azul Elementos 3D</dc:title>
</cp:coreProperties>
</file>

<file path=docProps/thumbnail.jpeg>
</file>